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3727-D947-4290-ACF2-564374D36ECB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BACAB-7407-4FB5-BC6C-84FA4808D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429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3727-D947-4290-ACF2-564374D36ECB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BACAB-7407-4FB5-BC6C-84FA4808D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850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3727-D947-4290-ACF2-564374D36ECB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BACAB-7407-4FB5-BC6C-84FA4808DE5C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763177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3727-D947-4290-ACF2-564374D36ECB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BACAB-7407-4FB5-BC6C-84FA4808D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0198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3727-D947-4290-ACF2-564374D36ECB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BACAB-7407-4FB5-BC6C-84FA4808DE5C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649405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3727-D947-4290-ACF2-564374D36ECB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BACAB-7407-4FB5-BC6C-84FA4808D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3202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3727-D947-4290-ACF2-564374D36ECB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BACAB-7407-4FB5-BC6C-84FA4808D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2538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3727-D947-4290-ACF2-564374D36ECB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BACAB-7407-4FB5-BC6C-84FA4808D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58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3727-D947-4290-ACF2-564374D36ECB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BACAB-7407-4FB5-BC6C-84FA4808D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342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3727-D947-4290-ACF2-564374D36ECB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BACAB-7407-4FB5-BC6C-84FA4808D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200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3727-D947-4290-ACF2-564374D36ECB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BACAB-7407-4FB5-BC6C-84FA4808D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908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3727-D947-4290-ACF2-564374D36ECB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BACAB-7407-4FB5-BC6C-84FA4808D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85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3727-D947-4290-ACF2-564374D36ECB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BACAB-7407-4FB5-BC6C-84FA4808D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190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3727-D947-4290-ACF2-564374D36ECB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BACAB-7407-4FB5-BC6C-84FA4808D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963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3727-D947-4290-ACF2-564374D36ECB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BACAB-7407-4FB5-BC6C-84FA4808D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945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03727-D947-4290-ACF2-564374D36ECB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BACAB-7407-4FB5-BC6C-84FA4808D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392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603727-D947-4290-ACF2-564374D36ECB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41BACAB-7407-4FB5-BC6C-84FA4808D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263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8424" y="1907177"/>
            <a:ext cx="8429896" cy="901338"/>
          </a:xfrm>
        </p:spPr>
        <p:txBody>
          <a:bodyPr>
            <a:normAutofit fontScale="90000"/>
          </a:bodyPr>
          <a:lstStyle/>
          <a:p>
            <a:r>
              <a:rPr lang="sr-Cyrl-RS" sz="4800" dirty="0" smtClean="0">
                <a:latin typeface="+mn-lt"/>
              </a:rPr>
              <a:t>СШ „Вук Караџић“</a:t>
            </a:r>
            <a:br>
              <a:rPr lang="sr-Cyrl-RS" sz="4800" dirty="0" smtClean="0">
                <a:latin typeface="+mn-lt"/>
              </a:rPr>
            </a:br>
            <a:r>
              <a:rPr lang="sr-Cyrl-RS" sz="4800" dirty="0">
                <a:latin typeface="+mn-lt"/>
              </a:rPr>
              <a:t/>
            </a:r>
            <a:br>
              <a:rPr lang="sr-Cyrl-RS" sz="4800" dirty="0">
                <a:latin typeface="+mn-lt"/>
              </a:rPr>
            </a:br>
            <a:r>
              <a:rPr lang="sr-Cyrl-RS" sz="4800" b="1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ЕЛЕКТРОНСКО НАСИЉЕ</a:t>
            </a:r>
            <a:endParaRPr lang="en-US" sz="4800" b="1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65715" y="5483089"/>
            <a:ext cx="6008914" cy="669516"/>
          </a:xfrm>
        </p:spPr>
        <p:txBody>
          <a:bodyPr>
            <a:normAutofit/>
          </a:bodyPr>
          <a:lstStyle/>
          <a:p>
            <a:pPr algn="r"/>
            <a:r>
              <a:rPr lang="sr-Cyrl-RS" dirty="0" smtClean="0">
                <a:solidFill>
                  <a:schemeClr val="tx2"/>
                </a:solidFill>
              </a:rPr>
              <a:t>Кристина Лубурић, професор Грађанског васпитања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8905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ШТА АКО ДОЖИВИМ ЕЛЕКТРОНСКО НАСИЉЕ?</a:t>
            </a:r>
            <a:endParaRPr lang="en-US" sz="2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29069"/>
            <a:ext cx="8832426" cy="4462280"/>
          </a:xfrm>
        </p:spPr>
        <p:txBody>
          <a:bodyPr/>
          <a:lstStyle/>
          <a:p>
            <a:r>
              <a:rPr lang="sr-Cyrl-R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Размисли пре него што било шта предузмеш.</a:t>
            </a:r>
          </a:p>
          <a:p>
            <a:r>
              <a:rPr lang="sr-Cyrl-R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Не дозволи себи да кажеш, или урадиш нешто због чега ћеш се кајати.</a:t>
            </a:r>
          </a:p>
          <a:p>
            <a:r>
              <a:rPr lang="sr-Cyrl-R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Не одговарај на узнемирујуће поруке.</a:t>
            </a:r>
          </a:p>
          <a:p>
            <a:r>
              <a:rPr lang="sr-Cyrl-R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Сачувај доказе узнемиравања.</a:t>
            </a:r>
          </a:p>
          <a:p>
            <a:r>
              <a:rPr lang="sr-Cyrl-R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Онемогући особи која те узнемирава да поново ступи у контакт са тобом. (блокирај саджај, </a:t>
            </a:r>
            <a:r>
              <a:rPr lang="sr-Cyrl-R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страну </a:t>
            </a:r>
            <a:r>
              <a:rPr lang="sr-Cyrl-R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на друштвеној мрежи, групу...)</a:t>
            </a:r>
          </a:p>
          <a:p>
            <a:r>
              <a:rPr lang="sr-Cyrl-R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Подели негативно искуство са особом у коју имаш поверења (родитељ, други члан породице, одељенски старешина, наставник, педагог, психолог..)</a:t>
            </a:r>
          </a:p>
          <a:p>
            <a:r>
              <a:rPr lang="sr-Cyrl-R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Пријави насиље и не криви себе због тога што ти се догодило.</a:t>
            </a:r>
          </a:p>
          <a:p>
            <a:pPr marL="0" indent="0">
              <a:buNone/>
            </a:pP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0408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336037" cy="983898"/>
          </a:xfrm>
        </p:spPr>
        <p:txBody>
          <a:bodyPr>
            <a:normAutofit fontScale="90000"/>
          </a:bodyPr>
          <a:lstStyle/>
          <a:p>
            <a:pPr algn="ctr"/>
            <a:r>
              <a:rPr lang="sr-Cyrl-RS" sz="3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ШТА АКО ПРИСУСТВУЈЕМ ЕЛЕКТРОНСКОМ НАСИЉУ?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Покажи солидарност и одговорност</a:t>
            </a:r>
          </a:p>
          <a:p>
            <a:r>
              <a:rPr lang="sr-Cyrl-R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Немој се укључивати у насиље </a:t>
            </a:r>
          </a:p>
          <a:p>
            <a:r>
              <a:rPr lang="sr-Cyrl-R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Подржи особу која трпи насиље (помози јој да предузме адекватне мере заштите, да пријави насиље, или се обрати за помоћ)</a:t>
            </a:r>
          </a:p>
          <a:p>
            <a:r>
              <a:rPr lang="sr-Cyrl-R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Обрати се за помоћ одраслима</a:t>
            </a:r>
          </a:p>
          <a:p>
            <a:r>
              <a:rPr lang="sr-Cyrl-R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Пријави електронско насиље установама које су за то надлежне.</a:t>
            </a:r>
          </a:p>
          <a:p>
            <a:endParaRPr lang="sr-Cyrl-RS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endParaRPr lang="sr-Cyrl-RS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sr-Cyrl-RS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4603" y="4634321"/>
            <a:ext cx="2635568" cy="1974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3096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КОМЕ ДА ПРИЈАВИМ ЕЛЕКТРОНСКО НАСИЉЕ?</a:t>
            </a:r>
            <a:endParaRPr lang="en-US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880773"/>
          </a:xfrm>
        </p:spPr>
        <p:txBody>
          <a:bodyPr/>
          <a:lstStyle/>
          <a:p>
            <a:r>
              <a:rPr lang="sr-Cyrl-R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Сваки облик насиља, тако и електронско насиље пријавити:</a:t>
            </a:r>
          </a:p>
          <a:p>
            <a:r>
              <a:rPr lang="sr-Cyrl-R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одраслој особи из породице (родитељ, или нека друга особа из породице од поверења)</a:t>
            </a:r>
          </a:p>
          <a:p>
            <a:r>
              <a:rPr lang="sr-Cyrl-R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Школи (одељенском старешини, наставнику, педагогу, психологу...)</a:t>
            </a:r>
          </a:p>
          <a:p>
            <a:r>
              <a:rPr lang="sr-Cyrl-R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Нет патроли за пријаву нелегалних и штетних садржаја на интернету</a:t>
            </a:r>
          </a:p>
          <a:p>
            <a:r>
              <a:rPr lang="sr-Cyrl-R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Све социјалне мреже својим корисницима пружају могућност пријављивања насиља које се десило на друштвеним мрежама.</a:t>
            </a:r>
          </a:p>
          <a:p>
            <a:pPr marL="0" indent="0">
              <a:buNone/>
            </a:pPr>
            <a:endParaRPr lang="sr-Cyrl-RS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9786" y="4773521"/>
            <a:ext cx="3165538" cy="1875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4113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7414" y="2555965"/>
            <a:ext cx="8336037" cy="1467394"/>
          </a:xfrm>
        </p:spPr>
        <p:txBody>
          <a:bodyPr/>
          <a:lstStyle/>
          <a:p>
            <a:pPr algn="ctr"/>
            <a:r>
              <a:rPr lang="sr-Cyrl-RS" dirty="0" smtClean="0"/>
              <a:t>ХВАЛА НА ПАЖЊИ!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7281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1782" y="609600"/>
            <a:ext cx="8072219" cy="722811"/>
          </a:xfrm>
        </p:spPr>
        <p:txBody>
          <a:bodyPr>
            <a:normAutofit/>
          </a:bodyPr>
          <a:lstStyle/>
          <a:p>
            <a:pPr algn="ctr"/>
            <a:r>
              <a:rPr lang="sr-Cyrl-RS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УВОД</a:t>
            </a:r>
            <a:endParaRPr lang="en-US" sz="4000" dirty="0">
              <a:solidFill>
                <a:schemeClr val="tx1">
                  <a:lumMod val="75000"/>
                  <a:lumOff val="25000"/>
                </a:schemeClr>
              </a:solidFill>
              <a:latin typeface=".VnBahamasB" panose="020BE200000000000000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9354940" cy="4110962"/>
          </a:xfrm>
        </p:spPr>
        <p:txBody>
          <a:bodyPr/>
          <a:lstStyle/>
          <a:p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Од када постоји човечанство постоји и појава насиља у друштву.</a:t>
            </a:r>
          </a:p>
          <a:p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Насиље се односи на </a:t>
            </a:r>
            <a:r>
              <a:rPr lang="sr-Cyrl-RS" b="1" dirty="0" smtClean="0">
                <a:solidFill>
                  <a:schemeClr val="accent5"/>
                </a:solidFill>
              </a:rPr>
              <a:t>оне поступке и понашања према другоме којима намерно желимо некога да понизимо, увредимо, заплашимо, или повредимо.</a:t>
            </a:r>
          </a:p>
          <a:p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Најочигледнији облик је физичко насиље, али ништа мање се не дешавају и други облици насиља као што је психичко/емоционално насиље, социјално, сексуално и електронско насиље.</a:t>
            </a:r>
          </a:p>
          <a:p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Када се насиље често понавља према једној особи, онда кажемо да је то злостављање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4538" y="4936347"/>
            <a:ext cx="3238846" cy="1703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813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ШТА ЈЕ ТО ЕЛЕКТРОНСКО НАСИЉЕ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.VnBahamasB" panose="020BE200000000000000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Под електронским насиљем подразумевамо све случајеве у којима неко користи </a:t>
            </a:r>
            <a:r>
              <a:rPr lang="sr-Cyrl-RS" sz="2000" b="1" dirty="0" smtClean="0">
                <a:solidFill>
                  <a:srgbClr val="FF0000"/>
                </a:solidFill>
              </a:rPr>
              <a:t>електронске уређаје (мобилни телефон, таблет, рачунар, камеру...) и интернет да би некога намерно уплашио, повредио, понизио...</a:t>
            </a:r>
          </a:p>
          <a:p>
            <a:r>
              <a:rPr lang="sr-Cyrl-RS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Најчешће подразумева текстуалне, или видео поруке, фотографије и позиве којима се друга особа узнемирава, уходи, вређа...</a:t>
            </a:r>
          </a:p>
          <a:p>
            <a:endParaRPr lang="sr-Cyrl-RS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5427" y="4428309"/>
            <a:ext cx="3118477" cy="2048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9590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ОБЛИЦИ ЕЛЕКТРОНСКОГ НАСИЉА</a:t>
            </a:r>
            <a:endParaRPr lang="en-US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5791" y="1930400"/>
            <a:ext cx="8596668" cy="3880773"/>
          </a:xfrm>
        </p:spPr>
        <p:txBody>
          <a:bodyPr/>
          <a:lstStyle/>
          <a:p>
            <a:r>
              <a:rPr lang="sr-Cyrl-RS" sz="2400" dirty="0" smtClean="0">
                <a:solidFill>
                  <a:srgbClr val="C00000"/>
                </a:solidFill>
              </a:rPr>
              <a:t>Облици у којима се појављује:</a:t>
            </a:r>
          </a:p>
          <a:p>
            <a:r>
              <a:rPr lang="sr-Cyrl-RS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садржаји који дуже и континуирано вређају личност</a:t>
            </a:r>
          </a:p>
          <a:p>
            <a:r>
              <a:rPr lang="sr-Cyrl-R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о</a:t>
            </a:r>
            <a:r>
              <a:rPr lang="sr-Cyrl-RS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творена, или прикривена претња жртви</a:t>
            </a:r>
          </a:p>
          <a:p>
            <a:r>
              <a:rPr lang="sr-Cyrl-R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п</a:t>
            </a:r>
            <a:r>
              <a:rPr lang="sr-Cyrl-RS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одстицање на употребу говора мржње и насиља</a:t>
            </a:r>
          </a:p>
          <a:p>
            <a:r>
              <a:rPr lang="sr-Cyrl-R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н</a:t>
            </a:r>
            <a:r>
              <a:rPr lang="sr-Cyrl-RS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еовлашћено слање фотографија жртве и манипулација фотографијама, или другим приватним садржајима о жртви</a:t>
            </a:r>
          </a:p>
          <a:p>
            <a:r>
              <a:rPr lang="sr-Cyrl-RS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искоришћавање жртве у сексуалној конотацији</a:t>
            </a:r>
          </a:p>
          <a:p>
            <a:pPr marL="0" indent="0">
              <a:buNone/>
            </a:pPr>
            <a:endParaRPr lang="sr-Cyrl-RS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963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Злоупотреба интернета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4716" y="1930400"/>
            <a:ext cx="9237375" cy="3887514"/>
          </a:xfrm>
        </p:spPr>
        <p:txBody>
          <a:bodyPr/>
          <a:lstStyle/>
          <a:p>
            <a:r>
              <a:rPr lang="sr-Cyrl-RS" sz="2400" dirty="0" smtClean="0"/>
              <a:t>Интернет поред бројних предности носи са собом и много опасности. Неке од најчешћих су:</a:t>
            </a:r>
          </a:p>
          <a:p>
            <a:r>
              <a:rPr lang="sr-Cyrl-R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Педофилија</a:t>
            </a:r>
          </a:p>
          <a:p>
            <a:r>
              <a:rPr lang="sr-Cyrl-R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Онлајн завођење</a:t>
            </a:r>
          </a:p>
          <a:p>
            <a:r>
              <a:rPr lang="sr-Cyrl-R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Злоупотреба личних података и фотографија</a:t>
            </a:r>
          </a:p>
          <a:p>
            <a:r>
              <a:rPr lang="sr-Cyrl-R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Вршњачко насиље </a:t>
            </a:r>
          </a:p>
          <a:p>
            <a:r>
              <a:rPr lang="sr-Cyrl-R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Опасност од различитих сумљивих организација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6225" y="4693648"/>
            <a:ext cx="2428875" cy="1885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3723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3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ВРШЊАЧКО НАСИЉЕ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3277" y="1901371"/>
            <a:ext cx="8714860" cy="4110962"/>
          </a:xfrm>
        </p:spPr>
        <p:txBody>
          <a:bodyPr/>
          <a:lstStyle/>
          <a:p>
            <a:r>
              <a:rPr lang="sr-Cyrl-R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Са појавом интернета, а пре свега са развојем друштвених мрежа појављује се и појам вршњачког електронског насиља.</a:t>
            </a:r>
          </a:p>
          <a:p>
            <a:r>
              <a:rPr lang="sr-Cyrl-RS" dirty="0" smtClean="0">
                <a:solidFill>
                  <a:srgbClr val="FF0000"/>
                </a:solidFill>
              </a:rPr>
              <a:t>Дешава се када малолетно лице:</a:t>
            </a:r>
          </a:p>
          <a:p>
            <a:r>
              <a:rPr lang="sr-Cyrl-RS" dirty="0">
                <a:solidFill>
                  <a:schemeClr val="tx1">
                    <a:lumMod val="95000"/>
                    <a:lumOff val="5000"/>
                  </a:schemeClr>
                </a:solidFill>
              </a:rPr>
              <a:t>ш</a:t>
            </a:r>
            <a:r>
              <a:rPr lang="sr-Cyrl-R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аље узнемирујуће поруке мобилним телефоном, и-мејлом, или на чету</a:t>
            </a:r>
          </a:p>
          <a:p>
            <a:r>
              <a:rPr lang="sr-Cyrl-RS" dirty="0">
                <a:solidFill>
                  <a:schemeClr val="tx1">
                    <a:lumMod val="95000"/>
                    <a:lumOff val="5000"/>
                  </a:schemeClr>
                </a:solidFill>
              </a:rPr>
              <a:t>у</a:t>
            </a:r>
            <a:r>
              <a:rPr lang="sr-Cyrl-R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краде, или промени лозинку за и-мејл, или надимак на чету</a:t>
            </a:r>
          </a:p>
          <a:p>
            <a:r>
              <a:rPr lang="sr-Cyrl-RS" dirty="0">
                <a:solidFill>
                  <a:schemeClr val="tx1">
                    <a:lumMod val="95000"/>
                    <a:lumOff val="5000"/>
                  </a:schemeClr>
                </a:solidFill>
              </a:rPr>
              <a:t>о</a:t>
            </a:r>
            <a:r>
              <a:rPr lang="sr-Cyrl-R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бјави приватне податке, или неистине на чету, блогу, инернет страници</a:t>
            </a:r>
          </a:p>
          <a:p>
            <a:r>
              <a:rPr lang="sr-Cyrl-RS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</a:t>
            </a:r>
            <a:r>
              <a:rPr lang="sr-Cyrl-R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оставља интернет анкете о жртви</a:t>
            </a:r>
          </a:p>
          <a:p>
            <a:r>
              <a:rPr lang="sr-Cyrl-RS" dirty="0">
                <a:solidFill>
                  <a:schemeClr val="tx1">
                    <a:lumMod val="95000"/>
                    <a:lumOff val="5000"/>
                  </a:schemeClr>
                </a:solidFill>
              </a:rPr>
              <a:t>л</a:t>
            </a:r>
            <a:r>
              <a:rPr lang="sr-Cyrl-R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ажно се представља као друга особа, или као дете</a:t>
            </a:r>
          </a:p>
          <a:p>
            <a:r>
              <a:rPr lang="sr-Cyrl-RS" dirty="0">
                <a:solidFill>
                  <a:schemeClr val="tx1">
                    <a:lumMod val="95000"/>
                    <a:lumOff val="5000"/>
                  </a:schemeClr>
                </a:solidFill>
              </a:rPr>
              <a:t>ш</a:t>
            </a:r>
            <a:r>
              <a:rPr lang="sr-Cyrl-R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аље порнографију, или нежељену пошту на и-мејл или мобилни телефон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0737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ДИЛЕМА 1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270000"/>
            <a:ext cx="8740986" cy="4608286"/>
          </a:xfrm>
        </p:spPr>
        <p:txBody>
          <a:bodyPr/>
          <a:lstStyle/>
          <a:p>
            <a:pPr algn="ctr"/>
            <a:r>
              <a:rPr lang="sr-Cyrl-RS" b="1" dirty="0" smtClean="0">
                <a:solidFill>
                  <a:srgbClr val="FF0000"/>
                </a:solidFill>
              </a:rPr>
              <a:t>Електронско насиље се дешава у виртуелном свету и због тога је мање опасно од класичног насиља које се дешава у реалном свету.</a:t>
            </a:r>
          </a:p>
          <a:p>
            <a:endParaRPr lang="sr-Cyrl-RS" b="1" dirty="0">
              <a:solidFill>
                <a:srgbClr val="FF0000"/>
              </a:solidFill>
            </a:endParaRPr>
          </a:p>
          <a:p>
            <a:r>
              <a:rPr lang="sr-Cyrl-RS" b="1" dirty="0" smtClean="0">
                <a:solidFill>
                  <a:srgbClr val="FF0000"/>
                </a:solidFill>
              </a:rPr>
              <a:t>ДА</a:t>
            </a:r>
            <a:r>
              <a:rPr lang="sr-Cyrl-R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 у виртуелном свету није могуће физички повредити, или угрозити другу особу.</a:t>
            </a:r>
          </a:p>
          <a:p>
            <a:endParaRPr lang="sr-Cyrl-RS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sr-Cyrl-RS" b="1" dirty="0" smtClean="0">
                <a:solidFill>
                  <a:srgbClr val="FF0000"/>
                </a:solidFill>
              </a:rPr>
              <a:t>НЕ</a:t>
            </a:r>
            <a:r>
              <a:rPr lang="sr-Cyrl-R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-док класично насиље престаје када се удаљимо од особе која се насилно понаша, електронско насиље може да се одвија и када искључимо рачунар, телефон...Последице трпљења дигиталног насиља су различите , а у неким случајевима могу бити и веома озбиљне.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7498" y="4890861"/>
            <a:ext cx="2910295" cy="1724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7995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3588" y="609600"/>
            <a:ext cx="8320413" cy="513806"/>
          </a:xfrm>
        </p:spPr>
        <p:txBody>
          <a:bodyPr>
            <a:normAutofit fontScale="90000"/>
          </a:bodyPr>
          <a:lstStyle/>
          <a:p>
            <a:pPr algn="ctr"/>
            <a:r>
              <a:rPr lang="sr-Cyrl-R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ДИЛЕМА 2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5460" y="1625013"/>
            <a:ext cx="8668174" cy="4227147"/>
          </a:xfrm>
        </p:spPr>
        <p:txBody>
          <a:bodyPr/>
          <a:lstStyle/>
          <a:p>
            <a:pPr algn="ctr"/>
            <a:r>
              <a:rPr lang="sr-Cyrl-RS" dirty="0" smtClean="0">
                <a:solidFill>
                  <a:srgbClr val="FF0000"/>
                </a:solidFill>
              </a:rPr>
              <a:t>Електронско насиље се углавном дешава ван школе и зато није задатак школе да се бави решавањем проблема у вези са електронским насиљем</a:t>
            </a:r>
          </a:p>
          <a:p>
            <a:endParaRPr lang="sr-Cyrl-RS" dirty="0"/>
          </a:p>
          <a:p>
            <a:r>
              <a:rPr lang="sr-Cyrl-RS" dirty="0" smtClean="0">
                <a:solidFill>
                  <a:srgbClr val="FF0000"/>
                </a:solidFill>
              </a:rPr>
              <a:t>ДА</a:t>
            </a:r>
            <a:r>
              <a:rPr lang="sr-Cyrl-RS" dirty="0" smtClean="0"/>
              <a:t>-</a:t>
            </a:r>
            <a:r>
              <a:rPr lang="sr-Cyrl-R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електронско насиље се може одвијати на било ком месту и није повезано искључиво са школским окружењем.</a:t>
            </a:r>
          </a:p>
          <a:p>
            <a:endParaRPr lang="sr-Cyrl-RS" dirty="0"/>
          </a:p>
          <a:p>
            <a:r>
              <a:rPr lang="sr-Cyrl-RS" dirty="0" smtClean="0">
                <a:solidFill>
                  <a:srgbClr val="FF0000"/>
                </a:solidFill>
              </a:rPr>
              <a:t>НЕ</a:t>
            </a:r>
            <a:r>
              <a:rPr lang="sr-Cyrl-RS" dirty="0" smtClean="0"/>
              <a:t>-</a:t>
            </a:r>
            <a:r>
              <a:rPr lang="sr-Cyrl-R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и</a:t>
            </a:r>
            <a:r>
              <a:rPr lang="sr-Cyrl-RS" dirty="0" smtClean="0"/>
              <a:t> </a:t>
            </a:r>
            <a:r>
              <a:rPr lang="sr-Cyrl-R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када се насиље дешава ван школског окружења односи који се наруше током дигиталне комуникације преносе се и на односе у школи.Неспоразуми се продубљују и често укључују и децу која нису била укључена у електронско насиље.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8674" y="5226886"/>
            <a:ext cx="2233120" cy="1250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4021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9714" y="609600"/>
            <a:ext cx="8294288" cy="657497"/>
          </a:xfrm>
        </p:spPr>
        <p:txBody>
          <a:bodyPr/>
          <a:lstStyle/>
          <a:p>
            <a:pPr algn="ctr"/>
            <a:r>
              <a:rPr lang="sr-Cyrl-R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ДИЛЕМА 3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84663"/>
            <a:ext cx="8492792" cy="4656699"/>
          </a:xfrm>
        </p:spPr>
        <p:txBody>
          <a:bodyPr>
            <a:normAutofit/>
          </a:bodyPr>
          <a:lstStyle/>
          <a:p>
            <a:pPr algn="ctr"/>
            <a:r>
              <a:rPr lang="sr-Cyrl-RS" dirty="0" smtClean="0">
                <a:solidFill>
                  <a:srgbClr val="FF0000"/>
                </a:solidFill>
              </a:rPr>
              <a:t>Када је реч о интернету и дигиталним технологијама деца и млади су тзв. „дигитални урођеници“ и немају шта да науче од одраслих</a:t>
            </a:r>
          </a:p>
          <a:p>
            <a:pPr algn="ctr"/>
            <a:endParaRPr lang="sr-Cyrl-RS" dirty="0"/>
          </a:p>
          <a:p>
            <a:r>
              <a:rPr lang="sr-Cyrl-RS" dirty="0" smtClean="0">
                <a:solidFill>
                  <a:srgbClr val="FF0000"/>
                </a:solidFill>
              </a:rPr>
              <a:t>ДА</a:t>
            </a:r>
            <a:r>
              <a:rPr lang="sr-Cyrl-RS" dirty="0" smtClean="0"/>
              <a:t>-</a:t>
            </a:r>
            <a:r>
              <a:rPr lang="sr-Cyrl-R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већина деце у узрасту од 12 до 18 година сматра да су њихови родитељи мање од њих вешти у коришћењу рачунара и интернета</a:t>
            </a:r>
          </a:p>
          <a:p>
            <a:endParaRPr lang="sr-Cyrl-RS" dirty="0"/>
          </a:p>
          <a:p>
            <a:r>
              <a:rPr lang="sr-Cyrl-RS" dirty="0" smtClean="0">
                <a:solidFill>
                  <a:srgbClr val="FF0000"/>
                </a:solidFill>
              </a:rPr>
              <a:t>НЕ</a:t>
            </a:r>
            <a:r>
              <a:rPr lang="sr-Cyrl-RS" dirty="0" smtClean="0"/>
              <a:t>-</a:t>
            </a:r>
            <a:r>
              <a:rPr lang="sr-Cyrl-R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родитељи чак и они који нису дигитално вешти имају чему да науче своју децу и када је реч о дигиталној комуникацији. Сва правила која важе  у комуникацији у реалном свету важе и у виртуелном. 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9095" y="4523694"/>
            <a:ext cx="2295525" cy="1990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6181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88</TotalTime>
  <Words>797</Words>
  <Application>Microsoft Office PowerPoint</Application>
  <PresentationFormat>Widescreen</PresentationFormat>
  <Paragraphs>74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.VnBahamasB</vt:lpstr>
      <vt:lpstr>Arial</vt:lpstr>
      <vt:lpstr>Trebuchet MS</vt:lpstr>
      <vt:lpstr>Wingdings 3</vt:lpstr>
      <vt:lpstr>Facet</vt:lpstr>
      <vt:lpstr>СШ „Вук Караџић“  ЕЛЕКТРОНСКО НАСИЉЕ</vt:lpstr>
      <vt:lpstr>УВОД</vt:lpstr>
      <vt:lpstr>ШТА ЈЕ ТО ЕЛЕКТРОНСКО НАСИЉЕ</vt:lpstr>
      <vt:lpstr>ОБЛИЦИ ЕЛЕКТРОНСКОГ НАСИЉА</vt:lpstr>
      <vt:lpstr>Злоупотреба интернета</vt:lpstr>
      <vt:lpstr>ВРШЊАЧКО НАСИЉЕ</vt:lpstr>
      <vt:lpstr>ДИЛЕМА 1</vt:lpstr>
      <vt:lpstr>ДИЛЕМА 2</vt:lpstr>
      <vt:lpstr>ДИЛЕМА 3</vt:lpstr>
      <vt:lpstr>ШТА АКО ДОЖИВИМ ЕЛЕКТРОНСКО НАСИЉЕ?</vt:lpstr>
      <vt:lpstr>ШТА АКО ПРИСУСТВУЈЕМ ЕЛЕКТРОНСКОМ НАСИЉУ?</vt:lpstr>
      <vt:lpstr>КОМЕ ДА ПРИЈАВИМ ЕЛЕКТРОНСКО НАСИЉЕ?</vt:lpstr>
      <vt:lpstr>ХВАЛА НА ПАЖЊИ!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СШ „Вук Караџић“  ЕЛЕКТРОНСКО НАСИЉЕ</dc:title>
  <dc:creator>Admin</dc:creator>
  <cp:lastModifiedBy>Admin</cp:lastModifiedBy>
  <cp:revision>12</cp:revision>
  <dcterms:created xsi:type="dcterms:W3CDTF">2020-03-31T08:04:17Z</dcterms:created>
  <dcterms:modified xsi:type="dcterms:W3CDTF">2020-03-31T09:33:38Z</dcterms:modified>
</cp:coreProperties>
</file>